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Anton" panose="020B0604020202020204" charset="0"/>
      <p:regular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98147341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60113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97628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73130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62946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97405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63803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74639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599"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599"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199"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r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682450"/>
            <a:ext cx="8520599" cy="2052599"/>
          </a:xfrm>
          <a:prstGeom prst="rect">
            <a:avLst/>
          </a:prstGeom>
        </p:spPr>
        <p:txBody>
          <a:bodyPr lIns="91425" tIns="91425" rIns="91425" bIns="91425" anchor="b" anchorCtr="0">
            <a:noAutofit/>
          </a:bodyPr>
          <a:lstStyle/>
          <a:p>
            <a:pPr lvl="0">
              <a:spcBef>
                <a:spcPts val="0"/>
              </a:spcBef>
              <a:buNone/>
            </a:pPr>
            <a:r>
              <a:rPr lang="en">
                <a:latin typeface="Anton"/>
                <a:ea typeface="Anton"/>
                <a:cs typeface="Anton"/>
                <a:sym typeface="Anton"/>
              </a:rPr>
              <a:t>The Unbecoming of Mara Dyer</a:t>
            </a:r>
          </a:p>
        </p:txBody>
      </p:sp>
      <p:sp>
        <p:nvSpPr>
          <p:cNvPr id="55" name="Shape 55"/>
          <p:cNvSpPr txBox="1">
            <a:spLocks noGrp="1"/>
          </p:cNvSpPr>
          <p:nvPr>
            <p:ph type="subTitle" idx="1"/>
          </p:nvPr>
        </p:nvSpPr>
        <p:spPr>
          <a:xfrm>
            <a:off x="311700" y="2834125"/>
            <a:ext cx="8520599" cy="792600"/>
          </a:xfrm>
          <a:prstGeom prst="rect">
            <a:avLst/>
          </a:prstGeom>
        </p:spPr>
        <p:txBody>
          <a:bodyPr lIns="91425" tIns="91425" rIns="91425" bIns="91425" anchor="t" anchorCtr="0">
            <a:noAutofit/>
          </a:bodyPr>
          <a:lstStyle/>
          <a:p>
            <a:pPr lvl="0" rtl="0">
              <a:spcBef>
                <a:spcPts val="0"/>
              </a:spcBef>
              <a:buNone/>
            </a:pPr>
            <a:r>
              <a:rPr lang="en">
                <a:latin typeface="Anton"/>
                <a:ea typeface="Anton"/>
                <a:cs typeface="Anton"/>
                <a:sym typeface="Anton"/>
              </a:rPr>
              <a:t>By Michelle Hodkin</a:t>
            </a:r>
          </a:p>
          <a:p>
            <a:pPr lvl="0">
              <a:spcBef>
                <a:spcPts val="0"/>
              </a:spcBef>
              <a:buNone/>
            </a:pPr>
            <a:r>
              <a:rPr lang="en">
                <a:latin typeface="Anton"/>
                <a:ea typeface="Anton"/>
                <a:cs typeface="Anton"/>
                <a:sym typeface="Anton"/>
              </a:rPr>
              <a:t>Presentation by Lexus Collins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4721075" y="236050"/>
            <a:ext cx="4111199" cy="4631099"/>
          </a:xfrm>
          <a:prstGeom prst="rect">
            <a:avLst/>
          </a:prstGeom>
        </p:spPr>
        <p:txBody>
          <a:bodyPr lIns="91425" tIns="91425" rIns="91425" bIns="91425" anchor="t" anchorCtr="0">
            <a:noAutofit/>
          </a:bodyPr>
          <a:lstStyle/>
          <a:p>
            <a:pPr lvl="0" rtl="0">
              <a:spcBef>
                <a:spcPts val="0"/>
              </a:spcBef>
              <a:buNone/>
            </a:pPr>
            <a:endParaRPr/>
          </a:p>
          <a:p>
            <a:pPr lvl="0" rtl="0">
              <a:spcBef>
                <a:spcPts val="0"/>
              </a:spcBef>
              <a:buNone/>
            </a:pPr>
            <a:endParaRPr>
              <a:latin typeface="Anton"/>
              <a:ea typeface="Anton"/>
              <a:cs typeface="Anton"/>
              <a:sym typeface="Anton"/>
            </a:endParaRPr>
          </a:p>
          <a:p>
            <a:pPr lvl="0" rtl="0">
              <a:spcBef>
                <a:spcPts val="0"/>
              </a:spcBef>
              <a:buNone/>
            </a:pPr>
            <a:r>
              <a:rPr lang="en">
                <a:latin typeface="Anton"/>
                <a:ea typeface="Anton"/>
                <a:cs typeface="Anton"/>
                <a:sym typeface="Anton"/>
              </a:rPr>
              <a:t>Title: The Unbecoming of Mara Dyer</a:t>
            </a:r>
          </a:p>
          <a:p>
            <a:pPr lvl="0" rtl="0">
              <a:spcBef>
                <a:spcPts val="0"/>
              </a:spcBef>
              <a:buNone/>
            </a:pPr>
            <a:r>
              <a:rPr lang="en">
                <a:latin typeface="Anton"/>
                <a:ea typeface="Anton"/>
                <a:cs typeface="Anton"/>
                <a:sym typeface="Anton"/>
              </a:rPr>
              <a:t>Author: Michelle Hodkin</a:t>
            </a:r>
          </a:p>
          <a:p>
            <a:pPr lvl="0" rtl="0">
              <a:spcBef>
                <a:spcPts val="0"/>
              </a:spcBef>
              <a:buNone/>
            </a:pPr>
            <a:r>
              <a:rPr lang="en">
                <a:latin typeface="Anton"/>
                <a:ea typeface="Anton"/>
                <a:cs typeface="Anton"/>
                <a:sym typeface="Anton"/>
              </a:rPr>
              <a:t>Genre: Psychological/Paranormal Thriller</a:t>
            </a:r>
          </a:p>
          <a:p>
            <a:pPr lvl="0">
              <a:spcBef>
                <a:spcPts val="0"/>
              </a:spcBef>
              <a:buNone/>
            </a:pPr>
            <a:r>
              <a:rPr lang="en">
                <a:latin typeface="Anton"/>
                <a:ea typeface="Anton"/>
                <a:cs typeface="Anton"/>
                <a:sym typeface="Anton"/>
              </a:rPr>
              <a:t>Copyright Date: 2011</a:t>
            </a:r>
          </a:p>
        </p:txBody>
      </p:sp>
      <p:pic>
        <p:nvPicPr>
          <p:cNvPr id="61" name="Shape 61"/>
          <p:cNvPicPr preferRelativeResize="0"/>
          <p:nvPr/>
        </p:nvPicPr>
        <p:blipFill>
          <a:blip r:embed="rId3">
            <a:alphaModFix/>
          </a:blip>
          <a:stretch>
            <a:fillRect/>
          </a:stretch>
        </p:blipFill>
        <p:spPr>
          <a:xfrm>
            <a:off x="2622550" y="236050"/>
            <a:ext cx="1862475" cy="2231750"/>
          </a:xfrm>
          <a:prstGeom prst="rect">
            <a:avLst/>
          </a:prstGeom>
          <a:noFill/>
          <a:ln>
            <a:noFill/>
          </a:ln>
        </p:spPr>
      </p:pic>
      <p:pic>
        <p:nvPicPr>
          <p:cNvPr id="62" name="Shape 62"/>
          <p:cNvPicPr preferRelativeResize="0"/>
          <p:nvPr/>
        </p:nvPicPr>
        <p:blipFill>
          <a:blip r:embed="rId4">
            <a:alphaModFix/>
          </a:blip>
          <a:stretch>
            <a:fillRect/>
          </a:stretch>
        </p:blipFill>
        <p:spPr>
          <a:xfrm>
            <a:off x="311687" y="1571400"/>
            <a:ext cx="2162175" cy="329565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599" cy="572699"/>
          </a:xfrm>
          <a:prstGeom prst="rect">
            <a:avLst/>
          </a:prstGeom>
          <a:ln>
            <a:noFill/>
          </a:ln>
        </p:spPr>
        <p:txBody>
          <a:bodyPr lIns="91425" tIns="91425" rIns="91425" bIns="91425" anchor="t" anchorCtr="0">
            <a:noAutofit/>
          </a:bodyPr>
          <a:lstStyle/>
          <a:p>
            <a:pPr lvl="0">
              <a:spcBef>
                <a:spcPts val="0"/>
              </a:spcBef>
              <a:buNone/>
            </a:pPr>
            <a:r>
              <a:rPr lang="en" sz="3600">
                <a:solidFill>
                  <a:schemeClr val="lt2"/>
                </a:solidFill>
                <a:latin typeface="Anton"/>
                <a:ea typeface="Anton"/>
                <a:cs typeface="Anton"/>
                <a:sym typeface="Anton"/>
              </a:rPr>
              <a:t>Summary</a:t>
            </a:r>
          </a:p>
        </p:txBody>
      </p:sp>
      <p:sp>
        <p:nvSpPr>
          <p:cNvPr id="68" name="Shape 6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1000"/>
              </a:spcBef>
              <a:spcAft>
                <a:spcPts val="0"/>
              </a:spcAft>
              <a:buNone/>
            </a:pPr>
            <a:r>
              <a:rPr lang="en" sz="2000">
                <a:latin typeface="Anton"/>
                <a:ea typeface="Anton"/>
                <a:cs typeface="Anton"/>
                <a:sym typeface="Anton"/>
              </a:rPr>
              <a:t>Mara dyer awakes in the hospital with no recollection of the night before. She finds out that she and her friends were in an accident. Mysteriously, she is uninjured but her friends are dead. She moves to get a fresh start. But the move isn’t so refreshing. Mara is seeing her dead friends constantly and Is predicting people’s deaths right before they happen. She thinks she may be going crazy. Is she right? </a:t>
            </a:r>
          </a:p>
          <a:p>
            <a:pPr lvl="0">
              <a:spcBef>
                <a:spcPts val="0"/>
              </a:spcBef>
              <a:buNone/>
            </a:pPr>
            <a:endParaRPr sz="3600">
              <a:solidFill>
                <a:srgbClr val="1A2838"/>
              </a:solidFil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solidFill>
                  <a:schemeClr val="lt2"/>
                </a:solidFill>
                <a:latin typeface="Anton"/>
                <a:ea typeface="Anton"/>
                <a:cs typeface="Anton"/>
                <a:sym typeface="Anton"/>
              </a:rPr>
              <a:t>Characters</a:t>
            </a:r>
          </a:p>
        </p:txBody>
      </p:sp>
      <p:pic>
        <p:nvPicPr>
          <p:cNvPr id="74" name="Shape 74"/>
          <p:cNvPicPr preferRelativeResize="0"/>
          <p:nvPr/>
        </p:nvPicPr>
        <p:blipFill>
          <a:blip r:embed="rId3">
            <a:alphaModFix/>
          </a:blip>
          <a:stretch>
            <a:fillRect/>
          </a:stretch>
        </p:blipFill>
        <p:spPr>
          <a:xfrm>
            <a:off x="311700" y="1017725"/>
            <a:ext cx="1626425" cy="2262200"/>
          </a:xfrm>
          <a:prstGeom prst="rect">
            <a:avLst/>
          </a:prstGeom>
          <a:noFill/>
          <a:ln>
            <a:noFill/>
          </a:ln>
        </p:spPr>
      </p:pic>
      <p:sp>
        <p:nvSpPr>
          <p:cNvPr id="75" name="Shape 75"/>
          <p:cNvSpPr txBox="1"/>
          <p:nvPr/>
        </p:nvSpPr>
        <p:spPr>
          <a:xfrm>
            <a:off x="311762" y="3279925"/>
            <a:ext cx="1626300" cy="347999"/>
          </a:xfrm>
          <a:prstGeom prst="rect">
            <a:avLst/>
          </a:prstGeom>
          <a:noFill/>
          <a:ln>
            <a:noFill/>
          </a:ln>
        </p:spPr>
        <p:txBody>
          <a:bodyPr lIns="91425" tIns="91425" rIns="91425" bIns="91425" anchor="t" anchorCtr="0">
            <a:noAutofit/>
          </a:bodyPr>
          <a:lstStyle/>
          <a:p>
            <a:pPr lvl="0">
              <a:spcBef>
                <a:spcPts val="0"/>
              </a:spcBef>
              <a:buNone/>
            </a:pPr>
            <a:r>
              <a:rPr lang="en">
                <a:solidFill>
                  <a:schemeClr val="lt2"/>
                </a:solidFill>
                <a:latin typeface="Anton"/>
                <a:ea typeface="Anton"/>
                <a:cs typeface="Anton"/>
                <a:sym typeface="Anton"/>
              </a:rPr>
              <a:t>Mara Dyer</a:t>
            </a:r>
          </a:p>
        </p:txBody>
      </p:sp>
      <p:sp>
        <p:nvSpPr>
          <p:cNvPr id="76" name="Shape 76"/>
          <p:cNvSpPr txBox="1"/>
          <p:nvPr/>
        </p:nvSpPr>
        <p:spPr>
          <a:xfrm>
            <a:off x="223625" y="3627925"/>
            <a:ext cx="2546999" cy="1155300"/>
          </a:xfrm>
          <a:prstGeom prst="rect">
            <a:avLst/>
          </a:prstGeom>
          <a:noFill/>
          <a:ln>
            <a:noFill/>
          </a:ln>
        </p:spPr>
        <p:txBody>
          <a:bodyPr lIns="91425" tIns="91425" rIns="91425" bIns="91425" anchor="t" anchorCtr="0">
            <a:noAutofit/>
          </a:bodyPr>
          <a:lstStyle/>
          <a:p>
            <a:pPr lvl="0">
              <a:spcBef>
                <a:spcPts val="0"/>
              </a:spcBef>
              <a:buNone/>
            </a:pPr>
            <a:r>
              <a:rPr lang="en">
                <a:solidFill>
                  <a:schemeClr val="lt2"/>
                </a:solidFill>
                <a:latin typeface="Anton"/>
                <a:ea typeface="Anton"/>
                <a:cs typeface="Anton"/>
                <a:sym typeface="Anton"/>
              </a:rPr>
              <a:t>She is the main character. Mara is not normal. She is seeing dead people and predicting deaths. But she is also strong and determined to find out what happened to her.</a:t>
            </a:r>
          </a:p>
        </p:txBody>
      </p:sp>
      <p:pic>
        <p:nvPicPr>
          <p:cNvPr id="77" name="Shape 77"/>
          <p:cNvPicPr preferRelativeResize="0"/>
          <p:nvPr/>
        </p:nvPicPr>
        <p:blipFill>
          <a:blip r:embed="rId4">
            <a:alphaModFix/>
          </a:blip>
          <a:stretch>
            <a:fillRect/>
          </a:stretch>
        </p:blipFill>
        <p:spPr>
          <a:xfrm>
            <a:off x="3066650" y="1017725"/>
            <a:ext cx="1835216" cy="2262199"/>
          </a:xfrm>
          <a:prstGeom prst="rect">
            <a:avLst/>
          </a:prstGeom>
          <a:noFill/>
          <a:ln>
            <a:noFill/>
          </a:ln>
        </p:spPr>
      </p:pic>
      <p:sp>
        <p:nvSpPr>
          <p:cNvPr id="78" name="Shape 78"/>
          <p:cNvSpPr txBox="1"/>
          <p:nvPr/>
        </p:nvSpPr>
        <p:spPr>
          <a:xfrm>
            <a:off x="3066712" y="3279925"/>
            <a:ext cx="1835099" cy="298199"/>
          </a:xfrm>
          <a:prstGeom prst="rect">
            <a:avLst/>
          </a:prstGeom>
          <a:noFill/>
          <a:ln>
            <a:noFill/>
          </a:ln>
        </p:spPr>
        <p:txBody>
          <a:bodyPr lIns="91425" tIns="91425" rIns="91425" bIns="91425" anchor="t" anchorCtr="0">
            <a:noAutofit/>
          </a:bodyPr>
          <a:lstStyle/>
          <a:p>
            <a:pPr lvl="0">
              <a:spcBef>
                <a:spcPts val="0"/>
              </a:spcBef>
              <a:buNone/>
            </a:pPr>
            <a:r>
              <a:rPr lang="en">
                <a:solidFill>
                  <a:schemeClr val="lt2"/>
                </a:solidFill>
                <a:latin typeface="Anton"/>
                <a:ea typeface="Anton"/>
                <a:cs typeface="Anton"/>
                <a:sym typeface="Anton"/>
              </a:rPr>
              <a:t>Noah Shaw</a:t>
            </a:r>
          </a:p>
        </p:txBody>
      </p:sp>
      <p:sp>
        <p:nvSpPr>
          <p:cNvPr id="79" name="Shape 79"/>
          <p:cNvSpPr txBox="1"/>
          <p:nvPr/>
        </p:nvSpPr>
        <p:spPr>
          <a:xfrm>
            <a:off x="3066725" y="3627925"/>
            <a:ext cx="1913399" cy="1229999"/>
          </a:xfrm>
          <a:prstGeom prst="rect">
            <a:avLst/>
          </a:prstGeom>
          <a:noFill/>
          <a:ln>
            <a:noFill/>
          </a:ln>
        </p:spPr>
        <p:txBody>
          <a:bodyPr lIns="91425" tIns="91425" rIns="91425" bIns="91425" anchor="t" anchorCtr="0">
            <a:noAutofit/>
          </a:bodyPr>
          <a:lstStyle/>
          <a:p>
            <a:pPr lvl="0">
              <a:spcBef>
                <a:spcPts val="0"/>
              </a:spcBef>
              <a:buNone/>
            </a:pPr>
            <a:r>
              <a:rPr lang="en">
                <a:solidFill>
                  <a:schemeClr val="lt2"/>
                </a:solidFill>
                <a:latin typeface="Anton"/>
                <a:ea typeface="Anton"/>
                <a:cs typeface="Anton"/>
                <a:sym typeface="Anton"/>
              </a:rPr>
              <a:t>Noah is the unkempt annoyingly charming love interest of Mara. He is truly a mystery and there be than meets the eye. </a:t>
            </a:r>
          </a:p>
        </p:txBody>
      </p:sp>
      <p:pic>
        <p:nvPicPr>
          <p:cNvPr id="80" name="Shape 80"/>
          <p:cNvPicPr preferRelativeResize="0"/>
          <p:nvPr/>
        </p:nvPicPr>
        <p:blipFill>
          <a:blip r:embed="rId5">
            <a:alphaModFix/>
          </a:blip>
          <a:stretch>
            <a:fillRect/>
          </a:stretch>
        </p:blipFill>
        <p:spPr>
          <a:xfrm>
            <a:off x="6277800" y="1017722"/>
            <a:ext cx="1422867" cy="2262200"/>
          </a:xfrm>
          <a:prstGeom prst="rect">
            <a:avLst/>
          </a:prstGeom>
          <a:noFill/>
          <a:ln>
            <a:noFill/>
          </a:ln>
        </p:spPr>
      </p:pic>
      <p:sp>
        <p:nvSpPr>
          <p:cNvPr id="81" name="Shape 81"/>
          <p:cNvSpPr txBox="1"/>
          <p:nvPr/>
        </p:nvSpPr>
        <p:spPr>
          <a:xfrm>
            <a:off x="6162250" y="3280025"/>
            <a:ext cx="1764300" cy="347999"/>
          </a:xfrm>
          <a:prstGeom prst="rect">
            <a:avLst/>
          </a:prstGeom>
          <a:noFill/>
          <a:ln>
            <a:noFill/>
          </a:ln>
        </p:spPr>
        <p:txBody>
          <a:bodyPr lIns="91425" tIns="91425" rIns="91425" bIns="91425" anchor="t" anchorCtr="0">
            <a:noAutofit/>
          </a:bodyPr>
          <a:lstStyle/>
          <a:p>
            <a:pPr lvl="0">
              <a:spcBef>
                <a:spcPts val="0"/>
              </a:spcBef>
              <a:buNone/>
            </a:pPr>
            <a:r>
              <a:rPr lang="en">
                <a:solidFill>
                  <a:schemeClr val="lt2"/>
                </a:solidFill>
                <a:latin typeface="Anton"/>
                <a:ea typeface="Anton"/>
                <a:cs typeface="Anton"/>
                <a:sym typeface="Anton"/>
              </a:rPr>
              <a:t>Jamie Roth</a:t>
            </a:r>
          </a:p>
        </p:txBody>
      </p:sp>
      <p:sp>
        <p:nvSpPr>
          <p:cNvPr id="82" name="Shape 82"/>
          <p:cNvSpPr txBox="1"/>
          <p:nvPr/>
        </p:nvSpPr>
        <p:spPr>
          <a:xfrm>
            <a:off x="6162250" y="3578125"/>
            <a:ext cx="1835099" cy="1379099"/>
          </a:xfrm>
          <a:prstGeom prst="rect">
            <a:avLst/>
          </a:prstGeom>
          <a:noFill/>
          <a:ln>
            <a:noFill/>
          </a:ln>
        </p:spPr>
        <p:txBody>
          <a:bodyPr lIns="91425" tIns="91425" rIns="91425" bIns="91425" anchor="t" anchorCtr="0">
            <a:noAutofit/>
          </a:bodyPr>
          <a:lstStyle/>
          <a:p>
            <a:pPr lvl="0">
              <a:spcBef>
                <a:spcPts val="0"/>
              </a:spcBef>
              <a:buNone/>
            </a:pPr>
            <a:r>
              <a:rPr lang="en">
                <a:solidFill>
                  <a:schemeClr val="lt2"/>
                </a:solidFill>
                <a:latin typeface="Anton"/>
                <a:ea typeface="Anton"/>
                <a:cs typeface="Anton"/>
                <a:sym typeface="Anton"/>
              </a:rPr>
              <a:t>He is Mara’s best friend. He is sarcastic, witty and all around amazing. One of my favorite characters of all time.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solidFill>
                  <a:schemeClr val="lt2"/>
                </a:solidFill>
                <a:latin typeface="Anton"/>
                <a:ea typeface="Anton"/>
                <a:cs typeface="Anton"/>
                <a:sym typeface="Anton"/>
              </a:rPr>
              <a:t>Favorite Aspects</a:t>
            </a:r>
          </a:p>
        </p:txBody>
      </p:sp>
      <p:sp>
        <p:nvSpPr>
          <p:cNvPr id="88" name="Shape 88"/>
          <p:cNvSpPr txBox="1">
            <a:spLocks noGrp="1"/>
          </p:cNvSpPr>
          <p:nvPr>
            <p:ph type="body" idx="1"/>
          </p:nvPr>
        </p:nvSpPr>
        <p:spPr>
          <a:xfrm>
            <a:off x="311700" y="1152475"/>
            <a:ext cx="3725999" cy="3416400"/>
          </a:xfrm>
          <a:prstGeom prst="rect">
            <a:avLst/>
          </a:prstGeom>
        </p:spPr>
        <p:txBody>
          <a:bodyPr lIns="91425" tIns="91425" rIns="91425" bIns="91425" anchor="t" anchorCtr="0">
            <a:noAutofit/>
          </a:bodyPr>
          <a:lstStyle/>
          <a:p>
            <a:pPr lvl="0" algn="ctr" rtl="0">
              <a:spcBef>
                <a:spcPts val="0"/>
              </a:spcBef>
              <a:spcAft>
                <a:spcPts val="0"/>
              </a:spcAft>
              <a:buNone/>
            </a:pPr>
            <a:r>
              <a:rPr lang="en">
                <a:latin typeface="Anton"/>
                <a:ea typeface="Anton"/>
                <a:cs typeface="Anton"/>
                <a:sym typeface="Anton"/>
              </a:rPr>
              <a:t>Imagery</a:t>
            </a:r>
          </a:p>
          <a:p>
            <a:pPr lvl="0" rtl="0">
              <a:spcBef>
                <a:spcPts val="0"/>
              </a:spcBef>
              <a:spcAft>
                <a:spcPts val="0"/>
              </a:spcAft>
              <a:buNone/>
            </a:pPr>
            <a:r>
              <a:rPr lang="en">
                <a:latin typeface="Anton"/>
                <a:ea typeface="Anton"/>
                <a:cs typeface="Anton"/>
                <a:sym typeface="Anton"/>
              </a:rPr>
              <a:t>Michelle hodkin has an amazing imagery that makes every word feel beautiful.</a:t>
            </a:r>
          </a:p>
          <a:p>
            <a:pPr lvl="0" rtl="0">
              <a:spcBef>
                <a:spcPts val="0"/>
              </a:spcBef>
              <a:spcAft>
                <a:spcPts val="0"/>
              </a:spcAft>
              <a:buNone/>
            </a:pPr>
            <a:endParaRPr>
              <a:latin typeface="Anton"/>
              <a:ea typeface="Anton"/>
              <a:cs typeface="Anton"/>
              <a:sym typeface="Anton"/>
            </a:endParaRPr>
          </a:p>
          <a:p>
            <a:pPr lvl="0" rtl="0">
              <a:spcBef>
                <a:spcPts val="0"/>
              </a:spcBef>
              <a:spcAft>
                <a:spcPts val="0"/>
              </a:spcAft>
              <a:buNone/>
            </a:pPr>
            <a:r>
              <a:rPr lang="en">
                <a:latin typeface="Anton"/>
                <a:ea typeface="Anton"/>
                <a:cs typeface="Anton"/>
                <a:sym typeface="Anton"/>
              </a:rPr>
              <a:t>Excerpt:  “</a:t>
            </a:r>
            <a:r>
              <a:rPr lang="en" i="1">
                <a:latin typeface="Anton"/>
                <a:ea typeface="Anton"/>
                <a:cs typeface="Anton"/>
                <a:sym typeface="Anton"/>
              </a:rPr>
              <a:t>The ornate script on the board twisted in the candlelight, making the letters and numbers dance in my head.“</a:t>
            </a:r>
          </a:p>
          <a:p>
            <a:pPr lvl="0">
              <a:spcBef>
                <a:spcPts val="0"/>
              </a:spcBef>
              <a:buNone/>
            </a:pPr>
            <a:endParaRPr/>
          </a:p>
        </p:txBody>
      </p:sp>
      <p:sp>
        <p:nvSpPr>
          <p:cNvPr id="89" name="Shape 89"/>
          <p:cNvSpPr txBox="1">
            <a:spLocks noGrp="1"/>
          </p:cNvSpPr>
          <p:nvPr>
            <p:ph type="body" idx="2"/>
          </p:nvPr>
        </p:nvSpPr>
        <p:spPr>
          <a:xfrm>
            <a:off x="4998825" y="1152475"/>
            <a:ext cx="3725999" cy="3416400"/>
          </a:xfrm>
          <a:prstGeom prst="rect">
            <a:avLst/>
          </a:prstGeom>
        </p:spPr>
        <p:txBody>
          <a:bodyPr lIns="91425" tIns="91425" rIns="91425" bIns="91425" anchor="t" anchorCtr="0">
            <a:noAutofit/>
          </a:bodyPr>
          <a:lstStyle/>
          <a:p>
            <a:pPr lvl="0" algn="ctr" rtl="0">
              <a:spcBef>
                <a:spcPts val="0"/>
              </a:spcBef>
              <a:spcAft>
                <a:spcPts val="0"/>
              </a:spcAft>
              <a:buNone/>
            </a:pPr>
            <a:r>
              <a:rPr lang="en">
                <a:latin typeface="Anton"/>
                <a:ea typeface="Anton"/>
                <a:cs typeface="Anton"/>
                <a:sym typeface="Anton"/>
              </a:rPr>
              <a:t>Genre</a:t>
            </a:r>
          </a:p>
          <a:p>
            <a:pPr lvl="0" rtl="0">
              <a:spcBef>
                <a:spcPts val="0"/>
              </a:spcBef>
              <a:spcAft>
                <a:spcPts val="0"/>
              </a:spcAft>
              <a:buNone/>
            </a:pPr>
            <a:r>
              <a:rPr lang="en">
                <a:latin typeface="Anton"/>
                <a:ea typeface="Anton"/>
                <a:cs typeface="Anton"/>
                <a:sym typeface="Anton"/>
              </a:rPr>
              <a:t>I haven’t explored this genre much but this book makes me interested. The struggle Mara is going through is very intriguing and makes you want more. Her hallucinations and paranoia is shocking and mysterious. </a:t>
            </a:r>
          </a:p>
          <a:p>
            <a:pPr lvl="0" rtl="0">
              <a:spcBef>
                <a:spcPts val="0"/>
              </a:spcBef>
              <a:buNone/>
            </a:pP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solidFill>
                  <a:schemeClr val="lt2"/>
                </a:solidFill>
                <a:latin typeface="Anton"/>
                <a:ea typeface="Anton"/>
                <a:cs typeface="Anton"/>
                <a:sym typeface="Anton"/>
              </a:rPr>
              <a:t>An Excerpt</a:t>
            </a:r>
          </a:p>
        </p:txBody>
      </p:sp>
      <p:sp>
        <p:nvSpPr>
          <p:cNvPr id="95" name="Shape 95"/>
          <p:cNvSpPr txBox="1">
            <a:spLocks noGrp="1"/>
          </p:cNvSpPr>
          <p:nvPr>
            <p:ph type="body" idx="1"/>
          </p:nvPr>
        </p:nvSpPr>
        <p:spPr>
          <a:xfrm>
            <a:off x="311700" y="1102775"/>
            <a:ext cx="8520599" cy="3416400"/>
          </a:xfrm>
          <a:prstGeom prst="rect">
            <a:avLst/>
          </a:prstGeom>
        </p:spPr>
        <p:txBody>
          <a:bodyPr lIns="91425" tIns="91425" rIns="91425" bIns="91425" anchor="t" anchorCtr="0">
            <a:noAutofit/>
          </a:bodyPr>
          <a:lstStyle/>
          <a:p>
            <a:pPr lvl="0" rtl="0">
              <a:lnSpc>
                <a:spcPct val="120000"/>
              </a:lnSpc>
              <a:spcBef>
                <a:spcPts val="1000"/>
              </a:spcBef>
              <a:spcAft>
                <a:spcPts val="0"/>
              </a:spcAft>
              <a:buNone/>
            </a:pPr>
            <a:r>
              <a:rPr lang="en" sz="2000">
                <a:latin typeface="Anton"/>
                <a:ea typeface="Anton"/>
                <a:cs typeface="Anton"/>
                <a:sym typeface="Anton"/>
              </a:rPr>
              <a:t>“My feet pounded the pavement, wishing they could trample the smile on that piece of filth’s face. And as the thought spiked through my brain, I saw it. The redneck’s skull caved in, leaving a gaping pulpy hole in the side of his head. A thick cloud of flies clogging his mouth. Blood staining the sandy dirt by the lumber pile in a wide, darkening pool around his body.</a:t>
            </a:r>
          </a:p>
          <a:p>
            <a:pPr lvl="0" rtl="0">
              <a:lnSpc>
                <a:spcPct val="120000"/>
              </a:lnSpc>
              <a:spcBef>
                <a:spcPts val="1000"/>
              </a:spcBef>
              <a:spcAft>
                <a:spcPts val="0"/>
              </a:spcAft>
              <a:buNone/>
            </a:pPr>
            <a:r>
              <a:rPr lang="en" sz="2000">
                <a:latin typeface="Anton"/>
                <a:ea typeface="Anton"/>
                <a:cs typeface="Anton"/>
                <a:sym typeface="Anton"/>
              </a:rPr>
              <a:t>He deserved to die.” – Pg. 72 The Unbecoming of Mara dyer by michelle hodkin</a:t>
            </a:r>
          </a:p>
          <a:p>
            <a:pPr lvl="0">
              <a:spcBef>
                <a:spcPts val="0"/>
              </a:spcBef>
              <a:buNone/>
            </a:pP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solidFill>
                  <a:schemeClr val="lt2"/>
                </a:solidFill>
                <a:latin typeface="Anton"/>
                <a:ea typeface="Anton"/>
                <a:cs typeface="Anton"/>
                <a:sym typeface="Anton"/>
              </a:rPr>
              <a:t>If you want...</a:t>
            </a:r>
          </a:p>
        </p:txBody>
      </p:sp>
      <p:sp>
        <p:nvSpPr>
          <p:cNvPr id="101" name="Shape 101"/>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381000" rtl="0">
              <a:spcBef>
                <a:spcPts val="0"/>
              </a:spcBef>
              <a:buSzPct val="100000"/>
              <a:buFont typeface="Anton"/>
            </a:pPr>
            <a:r>
              <a:rPr lang="en" sz="2400">
                <a:latin typeface="Anton"/>
                <a:ea typeface="Anton"/>
                <a:cs typeface="Anton"/>
                <a:sym typeface="Anton"/>
              </a:rPr>
              <a:t>Intrigue.</a:t>
            </a:r>
          </a:p>
          <a:p>
            <a:pPr marL="457200" lvl="0" indent="-381000" rtl="0">
              <a:spcBef>
                <a:spcPts val="0"/>
              </a:spcBef>
              <a:buSzPct val="100000"/>
              <a:buFont typeface="Anton"/>
            </a:pPr>
            <a:r>
              <a:rPr lang="en" sz="2400">
                <a:latin typeface="Anton"/>
                <a:ea typeface="Anton"/>
                <a:cs typeface="Anton"/>
                <a:sym typeface="Anton"/>
              </a:rPr>
              <a:t>Love.</a:t>
            </a:r>
          </a:p>
          <a:p>
            <a:pPr marL="457200" lvl="0" indent="-381000" rtl="0">
              <a:spcBef>
                <a:spcPts val="0"/>
              </a:spcBef>
              <a:buSzPct val="100000"/>
              <a:buFont typeface="Anton"/>
            </a:pPr>
            <a:r>
              <a:rPr lang="en" sz="2400">
                <a:latin typeface="Anton"/>
                <a:ea typeface="Anton"/>
                <a:cs typeface="Anton"/>
                <a:sym typeface="Anton"/>
              </a:rPr>
              <a:t>OR to doubt if anything is real. </a:t>
            </a:r>
          </a:p>
          <a:p>
            <a:pPr lvl="0" rtl="0">
              <a:spcBef>
                <a:spcPts val="0"/>
              </a:spcBef>
              <a:buNone/>
            </a:pPr>
            <a:endParaRPr sz="2400">
              <a:latin typeface="Anton"/>
              <a:ea typeface="Anton"/>
              <a:cs typeface="Anton"/>
              <a:sym typeface="Anton"/>
            </a:endParaRPr>
          </a:p>
          <a:p>
            <a:pPr lvl="0">
              <a:spcBef>
                <a:spcPts val="0"/>
              </a:spcBef>
              <a:buNone/>
            </a:pPr>
            <a:r>
              <a:rPr lang="en" sz="2400">
                <a:latin typeface="Anton"/>
                <a:ea typeface="Anton"/>
                <a:cs typeface="Anton"/>
                <a:sym typeface="Anton"/>
              </a:rPr>
              <a:t>I suggest you read this BOOK. </a:t>
            </a:r>
          </a:p>
        </p:txBody>
      </p:sp>
      <p:pic>
        <p:nvPicPr>
          <p:cNvPr id="102" name="Shape 102"/>
          <p:cNvPicPr preferRelativeResize="0"/>
          <p:nvPr/>
        </p:nvPicPr>
        <p:blipFill>
          <a:blip r:embed="rId3">
            <a:alphaModFix/>
          </a:blip>
          <a:stretch>
            <a:fillRect/>
          </a:stretch>
        </p:blipFill>
        <p:spPr>
          <a:xfrm>
            <a:off x="6076387" y="1017725"/>
            <a:ext cx="2162175" cy="329565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404</Words>
  <Application>Microsoft Office PowerPoint</Application>
  <PresentationFormat>On-screen Show (16:9)</PresentationFormat>
  <Paragraphs>34</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Anton</vt:lpstr>
      <vt:lpstr>simple-dark-2</vt:lpstr>
      <vt:lpstr>The Unbecoming of Mara Dyer</vt:lpstr>
      <vt:lpstr>PowerPoint Presentation</vt:lpstr>
      <vt:lpstr>Summary</vt:lpstr>
      <vt:lpstr>Characters</vt:lpstr>
      <vt:lpstr>Favorite Aspects</vt:lpstr>
      <vt:lpstr>An Excerpt</vt:lpstr>
      <vt:lpstr>If you want...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Unbecoming of Mara Dyer</dc:title>
  <cp:lastModifiedBy>Lexus Collins</cp:lastModifiedBy>
  <cp:revision>1</cp:revision>
  <dcterms:modified xsi:type="dcterms:W3CDTF">2016-01-06T13:58:30Z</dcterms:modified>
</cp:coreProperties>
</file>